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0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p:cViewPr varScale="1">
        <p:scale>
          <a:sx n="84" d="100"/>
          <a:sy n="84" d="100"/>
        </p:scale>
        <p:origin x="1469"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4E89E-72EC-47E8-901F-B036ADCF14AC}"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4E89E-72EC-47E8-901F-B036ADCF14AC}" type="datetimeFigureOut">
              <a:rPr lang="en-US" smtClean="0"/>
              <a:pPr/>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4E89E-72EC-47E8-901F-B036ADCF14AC}" type="datetimeFigureOut">
              <a:rPr lang="en-US" smtClean="0"/>
              <a:pPr/>
              <a:t>4/24/2022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4E89E-72EC-47E8-901F-B036ADCF14AC}" type="datetimeFigureOut">
              <a:rPr lang="en-US" smtClean="0"/>
              <a:pPr/>
              <a:t>4/24/2022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4E89E-72EC-47E8-901F-B036ADCF14AC}" type="datetimeFigureOut">
              <a:rPr lang="en-US" smtClean="0"/>
              <a:pPr/>
              <a:t>4/24/2022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4E89E-72EC-47E8-901F-B036ADCF14AC}" type="datetimeFigureOut">
              <a:rPr lang="en-US" smtClean="0"/>
              <a:pPr/>
              <a:t>4/24/2022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E9E57-AFFD-4BA6-904F-1C51AC3995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rchsmarter.com/wp-content/uploads/2014/04/Door-schedule_1.pn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archsmarter.com/wp-content/uploads/2014/04/Door-schedule_1.pn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rchsmarter.com/wp-content/uploads/2014/04/New-sheet.pn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oper Black" pitchFamily="18" charset="0"/>
              </a:rPr>
              <a:t>Microsoft Excel 2013</a:t>
            </a:r>
            <a:endParaRPr lang="en-US" dirty="0">
              <a:latin typeface="Cooper Black" pitchFamily="18" charset="0"/>
            </a:endParaRPr>
          </a:p>
        </p:txBody>
      </p:sp>
      <p:sp>
        <p:nvSpPr>
          <p:cNvPr id="3" name="Subtitle 2"/>
          <p:cNvSpPr>
            <a:spLocks noGrp="1"/>
          </p:cNvSpPr>
          <p:nvPr>
            <p:ph type="subTitle" idx="1"/>
          </p:nvPr>
        </p:nvSpPr>
        <p:spPr>
          <a:xfrm>
            <a:off x="642910" y="5357826"/>
            <a:ext cx="4343408" cy="828684"/>
          </a:xfrm>
        </p:spPr>
        <p:txBody>
          <a:bodyPr>
            <a:normAutofit fontScale="92500"/>
          </a:bodyPr>
          <a:lstStyle/>
          <a:p>
            <a:r>
              <a:rPr lang="en-US" sz="4000" dirty="0" smtClean="0">
                <a:solidFill>
                  <a:schemeClr val="tx1"/>
                </a:solidFill>
                <a:latin typeface="AGA Granada غرناطة V2" pitchFamily="2" charset="-78"/>
                <a:cs typeface="AGA Granada غرناطة V2" pitchFamily="2" charset="-78"/>
              </a:rPr>
              <a:t>Dr. Wameedh. T.M. Al-</a:t>
            </a:r>
            <a:r>
              <a:rPr lang="en-US" sz="4000" dirty="0" err="1" smtClean="0">
                <a:solidFill>
                  <a:schemeClr val="tx1"/>
                </a:solidFill>
                <a:latin typeface="AGA Granada غرناطة V2" pitchFamily="2" charset="-78"/>
                <a:cs typeface="AGA Granada غرناطة V2" pitchFamily="2" charset="-78"/>
              </a:rPr>
              <a:t>Tameemi</a:t>
            </a:r>
            <a:endParaRPr lang="en-US" sz="4000" dirty="0" smtClean="0">
              <a:solidFill>
                <a:schemeClr val="tx1"/>
              </a:solidFill>
              <a:latin typeface="AGA Granada غرناطة V2" pitchFamily="2" charset="-78"/>
              <a:cs typeface="AGA Granada غرناطة V2" pitchFamily="2" charset="-78"/>
            </a:endParaRPr>
          </a:p>
          <a:p>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66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3" name="Rectangle 2"/>
          <p:cNvSpPr/>
          <p:nvPr/>
        </p:nvSpPr>
        <p:spPr>
          <a:xfrm>
            <a:off x="107504" y="947157"/>
            <a:ext cx="8928992" cy="2369880"/>
          </a:xfrm>
          <a:prstGeom prst="rect">
            <a:avLst/>
          </a:prstGeom>
        </p:spPr>
        <p:txBody>
          <a:bodyPr wrap="square">
            <a:spAutoFit/>
          </a:bodyPr>
          <a:lstStyle/>
          <a:p>
            <a:r>
              <a:rPr lang="en-US" sz="2000" b="1" dirty="0"/>
              <a:t>Step 7 – Format VLOOKUP</a:t>
            </a:r>
          </a:p>
          <a:p>
            <a:r>
              <a:rPr lang="en-US" sz="1600" dirty="0"/>
              <a:t>There are four fields you need to fill out for the VLOOKUP function:</a:t>
            </a:r>
          </a:p>
          <a:p>
            <a:r>
              <a:rPr lang="en-US" sz="1600" dirty="0" err="1"/>
              <a:t>Lookup_Value</a:t>
            </a:r>
            <a:r>
              <a:rPr lang="en-US" sz="1600" dirty="0"/>
              <a:t> – The “key” value in the door schedule worksheet. In this example, type B2 (the current door type).</a:t>
            </a:r>
          </a:p>
          <a:p>
            <a:r>
              <a:rPr lang="en-US" sz="1600" dirty="0" err="1"/>
              <a:t>Table_array</a:t>
            </a:r>
            <a:r>
              <a:rPr lang="en-US" sz="1600" dirty="0"/>
              <a:t> – The range of cells in the door type worksheet. In this example, type the named range “Doors”.</a:t>
            </a:r>
          </a:p>
          <a:p>
            <a:r>
              <a:rPr lang="en-US" sz="1600" dirty="0" err="1"/>
              <a:t>Col_index_num</a:t>
            </a:r>
            <a:r>
              <a:rPr lang="en-US" sz="1600" dirty="0"/>
              <a:t> – The index of the column you want to display. In this example, we want to show the description information so enter “2” in the field.</a:t>
            </a:r>
          </a:p>
          <a:p>
            <a:r>
              <a:rPr lang="en-US" sz="1600" dirty="0" err="1"/>
              <a:t>Range_lookup</a:t>
            </a:r>
            <a:r>
              <a:rPr lang="en-US" sz="1600" dirty="0"/>
              <a:t> – Enter “false” if you only want exact matches or “true” if the match can be close.</a:t>
            </a:r>
          </a:p>
        </p:txBody>
      </p:sp>
      <p:pic>
        <p:nvPicPr>
          <p:cNvPr id="9218" name="Picture 2" descr="https://archsmarter.com/wp-content/uploads/2014/04/ste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435479"/>
            <a:ext cx="5753100" cy="3181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1730" y="4149080"/>
            <a:ext cx="2411438" cy="1569660"/>
          </a:xfrm>
          <a:prstGeom prst="rect">
            <a:avLst/>
          </a:prstGeom>
        </p:spPr>
        <p:txBody>
          <a:bodyPr wrap="square">
            <a:spAutoFit/>
          </a:bodyPr>
          <a:lstStyle/>
          <a:p>
            <a:pPr algn="just"/>
            <a:r>
              <a:rPr lang="en-US" sz="1600" dirty="0">
                <a:solidFill>
                  <a:srgbClr val="222222"/>
                </a:solidFill>
                <a:latin typeface="Open Sans"/>
              </a:rPr>
              <a:t>Click “OK” and Excel will display the description of door type A from the Door Types worksheet.</a:t>
            </a:r>
          </a:p>
          <a:p>
            <a:pPr algn="just"/>
            <a:r>
              <a:rPr lang="en-US" sz="1600" dirty="0"/>
              <a:t/>
            </a:r>
            <a:br>
              <a:rPr lang="en-US" sz="1600" dirty="0"/>
            </a:br>
            <a:endParaRPr lang="en-US" sz="1600" dirty="0"/>
          </a:p>
        </p:txBody>
      </p:sp>
    </p:spTree>
    <p:extLst>
      <p:ext uri="{BB962C8B-B14F-4D97-AF65-F5344CB8AC3E}">
        <p14:creationId xmlns:p14="http://schemas.microsoft.com/office/powerpoint/2010/main" val="3781632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3" name="Rectangle 2"/>
          <p:cNvSpPr/>
          <p:nvPr/>
        </p:nvSpPr>
        <p:spPr>
          <a:xfrm>
            <a:off x="107504" y="947157"/>
            <a:ext cx="8928992" cy="1877437"/>
          </a:xfrm>
          <a:prstGeom prst="rect">
            <a:avLst/>
          </a:prstGeom>
        </p:spPr>
        <p:txBody>
          <a:bodyPr wrap="square">
            <a:spAutoFit/>
          </a:bodyPr>
          <a:lstStyle/>
          <a:p>
            <a:r>
              <a:rPr lang="en-US" sz="2000" b="1" dirty="0"/>
              <a:t>Step 8 – Copy </a:t>
            </a:r>
            <a:r>
              <a:rPr lang="en-US" sz="2000" b="1" dirty="0" smtClean="0"/>
              <a:t>formula</a:t>
            </a:r>
            <a:endParaRPr lang="en-US" sz="2000" b="1" dirty="0"/>
          </a:p>
          <a:p>
            <a:r>
              <a:rPr lang="en-US" sz="2000" dirty="0"/>
              <a:t>To apply this formula to the other doors in the door schedule worksheet, copy and paste the formula into the remaining description cells. The formula will pull each door’s description from the “Door Types” worksheet.</a:t>
            </a:r>
          </a:p>
          <a:p>
            <a:r>
              <a:rPr lang="en-US" sz="2000" b="1" dirty="0">
                <a:hlinkClick r:id="rId2"/>
              </a:rPr>
              <a:t/>
            </a:r>
            <a:br>
              <a:rPr lang="en-US" sz="2000" b="1" dirty="0">
                <a:hlinkClick r:id="rId2"/>
              </a:rPr>
            </a:br>
            <a:endParaRPr lang="en-US" sz="1600" dirty="0"/>
          </a:p>
        </p:txBody>
      </p:sp>
      <p:pic>
        <p:nvPicPr>
          <p:cNvPr id="10242" name="Picture 2" descr="https://archsmarter.com/wp-content/uploads/2014/04/Door-schedul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636912"/>
            <a:ext cx="3267075"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398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3" name="Rectangle 2"/>
          <p:cNvSpPr/>
          <p:nvPr/>
        </p:nvSpPr>
        <p:spPr>
          <a:xfrm>
            <a:off x="323528" y="947157"/>
            <a:ext cx="8712968" cy="1877437"/>
          </a:xfrm>
          <a:prstGeom prst="rect">
            <a:avLst/>
          </a:prstGeom>
        </p:spPr>
        <p:txBody>
          <a:bodyPr wrap="square">
            <a:spAutoFit/>
          </a:bodyPr>
          <a:lstStyle/>
          <a:p>
            <a:r>
              <a:rPr lang="en-US" sz="2000" b="1" dirty="0"/>
              <a:t>IF</a:t>
            </a:r>
          </a:p>
          <a:p>
            <a:pPr algn="just"/>
            <a:r>
              <a:rPr lang="en-US" sz="2000" dirty="0"/>
              <a:t>It gives one of two different outcomes depending on whether a condition is satisfied or not</a:t>
            </a:r>
            <a:r>
              <a:rPr lang="en-US" sz="2000" dirty="0" smtClean="0"/>
              <a:t>.</a:t>
            </a:r>
          </a:p>
          <a:p>
            <a:pPr algn="just"/>
            <a:endParaRPr lang="en-US" sz="2000" dirty="0"/>
          </a:p>
          <a:p>
            <a:pPr algn="ctr"/>
            <a:r>
              <a:rPr lang="en-US" sz="2000" b="1" i="1" dirty="0"/>
              <a:t>     </a:t>
            </a:r>
            <a:r>
              <a:rPr lang="en-US" sz="2000" b="1" dirty="0"/>
              <a:t>=IF(Condition, </a:t>
            </a:r>
            <a:r>
              <a:rPr lang="en-US" sz="2000" b="1" dirty="0" smtClean="0"/>
              <a:t>“</a:t>
            </a:r>
            <a:r>
              <a:rPr lang="en-US" sz="2000" b="1" dirty="0" smtClean="0"/>
              <a:t>value if </a:t>
            </a:r>
            <a:r>
              <a:rPr lang="en-US" sz="2000" b="1" dirty="0"/>
              <a:t>true ”, </a:t>
            </a:r>
            <a:r>
              <a:rPr lang="en-US" sz="2000" b="1" dirty="0" smtClean="0"/>
              <a:t>“</a:t>
            </a:r>
            <a:r>
              <a:rPr lang="en-US" sz="2000" b="1" dirty="0" smtClean="0"/>
              <a:t>value if </a:t>
            </a:r>
            <a:r>
              <a:rPr lang="en-US" sz="2000" b="1" dirty="0"/>
              <a:t>false ”)</a:t>
            </a:r>
            <a:r>
              <a:rPr lang="en-US" sz="2000" b="1" dirty="0">
                <a:hlinkClick r:id="rId2"/>
              </a:rPr>
              <a:t/>
            </a:r>
            <a:br>
              <a:rPr lang="en-US" sz="2000" b="1" dirty="0">
                <a:hlinkClick r:id="rId2"/>
              </a:rPr>
            </a:br>
            <a:endParaRPr lang="en-US" sz="1600" b="1" dirty="0"/>
          </a:p>
        </p:txBody>
      </p:sp>
      <p:sp>
        <p:nvSpPr>
          <p:cNvPr id="11" name="Rectangle 10"/>
          <p:cNvSpPr/>
          <p:nvPr/>
        </p:nvSpPr>
        <p:spPr>
          <a:xfrm>
            <a:off x="467544" y="2924944"/>
            <a:ext cx="7560840" cy="2062103"/>
          </a:xfrm>
          <a:prstGeom prst="rect">
            <a:avLst/>
          </a:prstGeom>
        </p:spPr>
        <p:txBody>
          <a:bodyPr wrap="square">
            <a:spAutoFit/>
          </a:bodyPr>
          <a:lstStyle/>
          <a:p>
            <a:pPr lvl="0" eaLnBrk="0" fontAlgn="base" hangingPunct="0">
              <a:spcBef>
                <a:spcPct val="0"/>
              </a:spcBef>
              <a:spcAft>
                <a:spcPct val="0"/>
              </a:spcAft>
            </a:pPr>
            <a:r>
              <a:rPr lang="en-US" altLang="en-US" sz="1600" dirty="0">
                <a:solidFill>
                  <a:srgbClr val="333333"/>
                </a:solidFill>
                <a:latin typeface="Helvetica Neue"/>
              </a:rPr>
              <a:t>Parameters or Arguments</a:t>
            </a:r>
          </a:p>
          <a:p>
            <a:pPr lvl="0" eaLnBrk="0" fontAlgn="base" hangingPunct="0">
              <a:spcBef>
                <a:spcPct val="0"/>
              </a:spcBef>
              <a:spcAft>
                <a:spcPct val="0"/>
              </a:spcAft>
            </a:pPr>
            <a:r>
              <a:rPr lang="en-US" altLang="en-US" sz="1600" b="1" dirty="0">
                <a:solidFill>
                  <a:srgbClr val="777777"/>
                </a:solidFill>
                <a:latin typeface="Helvetica Neue"/>
              </a:rPr>
              <a:t>condition</a:t>
            </a:r>
          </a:p>
          <a:p>
            <a:pPr lvl="1" indent="-457200" eaLnBrk="0" fontAlgn="base" hangingPunct="0">
              <a:spcBef>
                <a:spcPct val="0"/>
              </a:spcBef>
              <a:spcAft>
                <a:spcPct val="0"/>
              </a:spcAft>
            </a:pPr>
            <a:r>
              <a:rPr lang="en-US" altLang="en-US" sz="1600" dirty="0">
                <a:solidFill>
                  <a:srgbClr val="333333"/>
                </a:solidFill>
                <a:latin typeface="Helvetica Neue"/>
              </a:rPr>
              <a:t>The value that you want to test.</a:t>
            </a:r>
          </a:p>
          <a:p>
            <a:pPr lvl="0" eaLnBrk="0" fontAlgn="base" hangingPunct="0">
              <a:spcBef>
                <a:spcPct val="0"/>
              </a:spcBef>
              <a:spcAft>
                <a:spcPct val="0"/>
              </a:spcAft>
            </a:pPr>
            <a:r>
              <a:rPr lang="en-US" altLang="en-US" sz="1600" b="1" dirty="0" err="1">
                <a:solidFill>
                  <a:srgbClr val="777777"/>
                </a:solidFill>
                <a:latin typeface="Helvetica Neue"/>
              </a:rPr>
              <a:t>value_if_true</a:t>
            </a:r>
            <a:endParaRPr lang="en-US" altLang="en-US" sz="1600" b="1" dirty="0">
              <a:solidFill>
                <a:srgbClr val="777777"/>
              </a:solidFill>
              <a:latin typeface="Helvetica Neue"/>
            </a:endParaRPr>
          </a:p>
          <a:p>
            <a:pPr lvl="1" indent="-457200" eaLnBrk="0" fontAlgn="base" hangingPunct="0">
              <a:spcBef>
                <a:spcPct val="0"/>
              </a:spcBef>
              <a:spcAft>
                <a:spcPct val="0"/>
              </a:spcAft>
            </a:pPr>
            <a:r>
              <a:rPr lang="en-US" altLang="en-US" sz="1600" dirty="0">
                <a:solidFill>
                  <a:srgbClr val="333333"/>
                </a:solidFill>
                <a:latin typeface="Helvetica Neue"/>
              </a:rPr>
              <a:t>It is the value that is returned if </a:t>
            </a:r>
            <a:r>
              <a:rPr lang="en-US" altLang="en-US" sz="1600" i="1" dirty="0">
                <a:solidFill>
                  <a:srgbClr val="333333"/>
                </a:solidFill>
                <a:latin typeface="Helvetica Neue"/>
              </a:rPr>
              <a:t>condition</a:t>
            </a:r>
            <a:r>
              <a:rPr lang="en-US" altLang="en-US" sz="1600" dirty="0">
                <a:solidFill>
                  <a:srgbClr val="333333"/>
                </a:solidFill>
                <a:latin typeface="Helvetica Neue"/>
              </a:rPr>
              <a:t> evaluates to TRUE.</a:t>
            </a:r>
          </a:p>
          <a:p>
            <a:pPr lvl="0" eaLnBrk="0" fontAlgn="base" hangingPunct="0">
              <a:spcBef>
                <a:spcPct val="0"/>
              </a:spcBef>
              <a:spcAft>
                <a:spcPct val="0"/>
              </a:spcAft>
            </a:pPr>
            <a:r>
              <a:rPr lang="en-US" altLang="en-US" sz="1600" b="1" dirty="0" err="1">
                <a:solidFill>
                  <a:srgbClr val="777777"/>
                </a:solidFill>
                <a:latin typeface="Helvetica Neue"/>
              </a:rPr>
              <a:t>value_if_false</a:t>
            </a:r>
            <a:endParaRPr lang="en-US" altLang="en-US" sz="1600" b="1" dirty="0">
              <a:solidFill>
                <a:srgbClr val="777777"/>
              </a:solidFill>
              <a:latin typeface="Helvetica Neue"/>
            </a:endParaRPr>
          </a:p>
          <a:p>
            <a:pPr lvl="1" indent="-457200" eaLnBrk="0" fontAlgn="base" hangingPunct="0">
              <a:spcBef>
                <a:spcPct val="0"/>
              </a:spcBef>
              <a:spcAft>
                <a:spcPct val="0"/>
              </a:spcAft>
            </a:pPr>
            <a:r>
              <a:rPr lang="en-US" altLang="en-US" sz="1600" dirty="0">
                <a:solidFill>
                  <a:srgbClr val="333333"/>
                </a:solidFill>
                <a:latin typeface="Helvetica Neue"/>
              </a:rPr>
              <a:t>Optional. It is the value that is returned if </a:t>
            </a:r>
            <a:r>
              <a:rPr lang="en-US" altLang="en-US" sz="1600" i="1" dirty="0">
                <a:solidFill>
                  <a:srgbClr val="333333"/>
                </a:solidFill>
                <a:latin typeface="Helvetica Neue"/>
              </a:rPr>
              <a:t>condition</a:t>
            </a:r>
            <a:r>
              <a:rPr lang="en-US" altLang="en-US" sz="1600" dirty="0">
                <a:solidFill>
                  <a:srgbClr val="333333"/>
                </a:solidFill>
                <a:latin typeface="Helvetica Neue"/>
              </a:rPr>
              <a:t> evaluates to FALSE</a:t>
            </a:r>
          </a:p>
          <a:p>
            <a:pPr lvl="0" eaLnBrk="0" fontAlgn="base" hangingPunct="0">
              <a:spcBef>
                <a:spcPct val="0"/>
              </a:spcBef>
              <a:spcAft>
                <a:spcPct val="0"/>
              </a:spcAft>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419542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2" name="Rectangle 1"/>
          <p:cNvSpPr/>
          <p:nvPr/>
        </p:nvSpPr>
        <p:spPr>
          <a:xfrm>
            <a:off x="323528" y="1556792"/>
            <a:ext cx="8640960" cy="4216539"/>
          </a:xfrm>
          <a:prstGeom prst="rect">
            <a:avLst/>
          </a:prstGeom>
        </p:spPr>
        <p:txBody>
          <a:bodyPr wrap="square">
            <a:spAutoFit/>
          </a:bodyPr>
          <a:lstStyle/>
          <a:p>
            <a:r>
              <a:rPr lang="en-US" b="1" dirty="0">
                <a:solidFill>
                  <a:srgbClr val="222222"/>
                </a:solidFill>
                <a:latin typeface="Open Sans"/>
              </a:rPr>
              <a:t>SUMIF</a:t>
            </a:r>
          </a:p>
          <a:p>
            <a:r>
              <a:rPr lang="en-US" dirty="0">
                <a:solidFill>
                  <a:srgbClr val="222222"/>
                </a:solidFill>
                <a:latin typeface="Open Sans"/>
              </a:rPr>
              <a:t>Performs the SUM function only on instance that meet certain criteria. Use SUMIFS to specify multiple criteria</a:t>
            </a:r>
            <a:r>
              <a:rPr lang="en-US" dirty="0" smtClean="0">
                <a:solidFill>
                  <a:srgbClr val="222222"/>
                </a:solidFill>
                <a:latin typeface="Open Sans"/>
              </a:rPr>
              <a:t>.</a:t>
            </a:r>
          </a:p>
          <a:p>
            <a:endParaRPr lang="en-US" dirty="0">
              <a:solidFill>
                <a:srgbClr val="222222"/>
              </a:solidFill>
              <a:latin typeface="Open Sans"/>
            </a:endParaRPr>
          </a:p>
          <a:p>
            <a:pPr lvl="0" algn="ctr" eaLnBrk="0" fontAlgn="base" hangingPunct="0">
              <a:spcBef>
                <a:spcPct val="0"/>
              </a:spcBef>
              <a:spcAft>
                <a:spcPct val="0"/>
              </a:spcAft>
            </a:pPr>
            <a:r>
              <a:rPr lang="en-US" altLang="en-US" dirty="0" smtClean="0">
                <a:solidFill>
                  <a:srgbClr val="333333"/>
                </a:solidFill>
                <a:latin typeface="Menlo"/>
              </a:rPr>
              <a:t>=SUMIF( range, criteria, [</a:t>
            </a:r>
            <a:r>
              <a:rPr lang="en-US" altLang="en-US" dirty="0" err="1" smtClean="0">
                <a:solidFill>
                  <a:srgbClr val="333333"/>
                </a:solidFill>
                <a:latin typeface="Menlo"/>
              </a:rPr>
              <a:t>sum_range</a:t>
            </a:r>
            <a:r>
              <a:rPr lang="en-US" altLang="en-US" dirty="0" smtClean="0">
                <a:solidFill>
                  <a:srgbClr val="333333"/>
                </a:solidFill>
                <a:latin typeface="Menlo"/>
              </a:rPr>
              <a:t>] )</a:t>
            </a:r>
            <a:r>
              <a:rPr lang="en-US" altLang="en-US" sz="800" dirty="0" smtClean="0"/>
              <a:t> </a:t>
            </a:r>
          </a:p>
          <a:p>
            <a:pPr lvl="0" eaLnBrk="0" fontAlgn="base" hangingPunct="0">
              <a:spcBef>
                <a:spcPct val="0"/>
              </a:spcBef>
              <a:spcAft>
                <a:spcPct val="0"/>
              </a:spcAft>
            </a:pPr>
            <a:r>
              <a:rPr lang="en-US" altLang="en-US" sz="1600" b="1" dirty="0" smtClean="0">
                <a:latin typeface="Helvetica Neue"/>
              </a:rPr>
              <a:t>Parameters or Arguments</a:t>
            </a:r>
          </a:p>
          <a:p>
            <a:pPr lvl="0" eaLnBrk="0" fontAlgn="base" hangingPunct="0">
              <a:spcBef>
                <a:spcPct val="0"/>
              </a:spcBef>
              <a:spcAft>
                <a:spcPct val="0"/>
              </a:spcAft>
            </a:pPr>
            <a:r>
              <a:rPr lang="en-US" altLang="en-US" sz="1600" b="1" dirty="0" smtClean="0">
                <a:latin typeface="Helvetica Neue"/>
              </a:rPr>
              <a:t>range</a:t>
            </a:r>
          </a:p>
          <a:p>
            <a:pPr lvl="1" indent="-457200" eaLnBrk="0" fontAlgn="base" hangingPunct="0">
              <a:spcBef>
                <a:spcPct val="0"/>
              </a:spcBef>
              <a:spcAft>
                <a:spcPct val="0"/>
              </a:spcAft>
            </a:pPr>
            <a:r>
              <a:rPr lang="en-US" altLang="en-US" sz="1600" dirty="0" smtClean="0">
                <a:latin typeface="Helvetica Neue"/>
              </a:rPr>
              <a:t>The range of cells that you want to apply the </a:t>
            </a:r>
            <a:r>
              <a:rPr lang="en-US" altLang="en-US" sz="1600" i="1" dirty="0" smtClean="0">
                <a:latin typeface="Helvetica Neue"/>
              </a:rPr>
              <a:t>criteria</a:t>
            </a:r>
            <a:r>
              <a:rPr lang="en-US" altLang="en-US" sz="1600" dirty="0" smtClean="0">
                <a:latin typeface="Helvetica Neue"/>
              </a:rPr>
              <a:t> against.</a:t>
            </a:r>
          </a:p>
          <a:p>
            <a:pPr lvl="0" eaLnBrk="0" fontAlgn="base" hangingPunct="0">
              <a:spcBef>
                <a:spcPct val="0"/>
              </a:spcBef>
              <a:spcAft>
                <a:spcPct val="0"/>
              </a:spcAft>
            </a:pPr>
            <a:r>
              <a:rPr lang="en-US" altLang="en-US" sz="1600" b="1" dirty="0" smtClean="0">
                <a:latin typeface="Helvetica Neue"/>
              </a:rPr>
              <a:t>criteria</a:t>
            </a:r>
          </a:p>
          <a:p>
            <a:pPr lvl="1" indent="-457200" eaLnBrk="0" fontAlgn="base" hangingPunct="0">
              <a:spcBef>
                <a:spcPct val="0"/>
              </a:spcBef>
              <a:spcAft>
                <a:spcPct val="0"/>
              </a:spcAft>
            </a:pPr>
            <a:r>
              <a:rPr lang="en-US" altLang="en-US" sz="1600" dirty="0" smtClean="0">
                <a:latin typeface="Helvetica Neue"/>
              </a:rPr>
              <a:t>The criteria used to determine which cells to add.</a:t>
            </a:r>
          </a:p>
          <a:p>
            <a:pPr lvl="0" eaLnBrk="0" fontAlgn="base" hangingPunct="0">
              <a:spcBef>
                <a:spcPct val="0"/>
              </a:spcBef>
              <a:spcAft>
                <a:spcPct val="0"/>
              </a:spcAft>
            </a:pPr>
            <a:r>
              <a:rPr lang="en-US" altLang="en-US" sz="1600" b="1" dirty="0" err="1" smtClean="0">
                <a:latin typeface="Helvetica Neue"/>
              </a:rPr>
              <a:t>sum_range</a:t>
            </a:r>
            <a:endParaRPr lang="en-US" altLang="en-US" sz="1600" b="1" dirty="0" smtClean="0">
              <a:latin typeface="Helvetica Neue"/>
            </a:endParaRPr>
          </a:p>
          <a:p>
            <a:pPr lvl="1" indent="-457200" eaLnBrk="0" fontAlgn="base" hangingPunct="0">
              <a:spcBef>
                <a:spcPct val="0"/>
              </a:spcBef>
              <a:spcAft>
                <a:spcPct val="0"/>
              </a:spcAft>
            </a:pPr>
            <a:r>
              <a:rPr lang="en-US" altLang="en-US" sz="1600" dirty="0" smtClean="0">
                <a:latin typeface="Helvetica Neue"/>
              </a:rPr>
              <a:t>Optional. It is the range of cells to sum together. If this parameter is omitted, it uses </a:t>
            </a:r>
            <a:r>
              <a:rPr lang="en-US" altLang="en-US" sz="1600" i="1" dirty="0" smtClean="0">
                <a:latin typeface="Helvetica Neue"/>
              </a:rPr>
              <a:t>range</a:t>
            </a:r>
            <a:r>
              <a:rPr lang="en-US" altLang="en-US" sz="1600" dirty="0" smtClean="0">
                <a:latin typeface="Helvetica Neue"/>
              </a:rPr>
              <a:t> as the </a:t>
            </a:r>
            <a:r>
              <a:rPr lang="en-US" altLang="en-US" sz="1600" i="1" dirty="0" err="1" smtClean="0">
                <a:latin typeface="Helvetica Neue"/>
              </a:rPr>
              <a:t>sum_range</a:t>
            </a:r>
            <a:r>
              <a:rPr lang="en-US" altLang="en-US" sz="1600" dirty="0" smtClean="0">
                <a:latin typeface="Helvetica Neue"/>
              </a:rPr>
              <a:t>.</a:t>
            </a:r>
          </a:p>
          <a:p>
            <a:pPr lvl="0" eaLnBrk="0" fontAlgn="base" hangingPunct="0">
              <a:spcBef>
                <a:spcPct val="0"/>
              </a:spcBef>
              <a:spcAft>
                <a:spcPct val="0"/>
              </a:spcAft>
            </a:pPr>
            <a:endParaRPr lang="en-US" altLang="en-US" dirty="0">
              <a:latin typeface="Arial" panose="020B0604020202020204" pitchFamily="34" charset="0"/>
            </a:endParaRPr>
          </a:p>
          <a:p>
            <a:pPr lvl="0" algn="ctr" eaLnBrk="0" fontAlgn="base" hangingPunct="0">
              <a:spcBef>
                <a:spcPct val="0"/>
              </a:spcBef>
              <a:spcAft>
                <a:spcPct val="0"/>
              </a:spcAft>
            </a:pPr>
            <a:endParaRPr lang="en-US" altLang="en-US" sz="3200" dirty="0">
              <a:latin typeface="Arial" panose="020B0604020202020204" pitchFamily="34" charset="0"/>
            </a:endParaRPr>
          </a:p>
        </p:txBody>
      </p:sp>
    </p:spTree>
    <p:extLst>
      <p:ext uri="{BB962C8B-B14F-4D97-AF65-F5344CB8AC3E}">
        <p14:creationId xmlns:p14="http://schemas.microsoft.com/office/powerpoint/2010/main" val="1258885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2" name="Rectangle 1"/>
          <p:cNvSpPr/>
          <p:nvPr/>
        </p:nvSpPr>
        <p:spPr>
          <a:xfrm>
            <a:off x="323528" y="1412776"/>
            <a:ext cx="8640960" cy="4216539"/>
          </a:xfrm>
          <a:prstGeom prst="rect">
            <a:avLst/>
          </a:prstGeom>
        </p:spPr>
        <p:txBody>
          <a:bodyPr wrap="square">
            <a:spAutoFit/>
          </a:bodyPr>
          <a:lstStyle/>
          <a:p>
            <a:r>
              <a:rPr lang="en-US" b="1" dirty="0">
                <a:solidFill>
                  <a:srgbClr val="222222"/>
                </a:solidFill>
                <a:latin typeface="Open Sans"/>
              </a:rPr>
              <a:t>SUMIF</a:t>
            </a:r>
          </a:p>
          <a:p>
            <a:r>
              <a:rPr lang="en-US" dirty="0">
                <a:solidFill>
                  <a:srgbClr val="222222"/>
                </a:solidFill>
                <a:latin typeface="Open Sans"/>
              </a:rPr>
              <a:t>Performs the SUM function only on instance that meet certain criteria. Use SUMIFS to specify multiple criteria</a:t>
            </a:r>
            <a:r>
              <a:rPr lang="en-US" dirty="0" smtClean="0">
                <a:solidFill>
                  <a:srgbClr val="222222"/>
                </a:solidFill>
                <a:latin typeface="Open Sans"/>
              </a:rPr>
              <a:t>.</a:t>
            </a:r>
          </a:p>
          <a:p>
            <a:endParaRPr lang="en-US" dirty="0">
              <a:solidFill>
                <a:srgbClr val="222222"/>
              </a:solidFill>
              <a:latin typeface="Open Sans"/>
            </a:endParaRPr>
          </a:p>
          <a:p>
            <a:pPr lvl="0" algn="ctr" eaLnBrk="0" fontAlgn="base" hangingPunct="0">
              <a:spcBef>
                <a:spcPct val="0"/>
              </a:spcBef>
              <a:spcAft>
                <a:spcPct val="0"/>
              </a:spcAft>
            </a:pPr>
            <a:r>
              <a:rPr lang="en-US" altLang="en-US" dirty="0" smtClean="0">
                <a:solidFill>
                  <a:srgbClr val="333333"/>
                </a:solidFill>
                <a:latin typeface="Menlo"/>
              </a:rPr>
              <a:t>=SUMIF( range, criteria, [</a:t>
            </a:r>
            <a:r>
              <a:rPr lang="en-US" altLang="en-US" dirty="0" err="1" smtClean="0">
                <a:solidFill>
                  <a:srgbClr val="333333"/>
                </a:solidFill>
                <a:latin typeface="Menlo"/>
              </a:rPr>
              <a:t>sum_range</a:t>
            </a:r>
            <a:r>
              <a:rPr lang="en-US" altLang="en-US" dirty="0" smtClean="0">
                <a:solidFill>
                  <a:srgbClr val="333333"/>
                </a:solidFill>
                <a:latin typeface="Menlo"/>
              </a:rPr>
              <a:t>] )</a:t>
            </a:r>
            <a:r>
              <a:rPr lang="en-US" altLang="en-US" sz="800" dirty="0" smtClean="0"/>
              <a:t> </a:t>
            </a:r>
          </a:p>
          <a:p>
            <a:pPr lvl="0" eaLnBrk="0" fontAlgn="base" hangingPunct="0">
              <a:spcBef>
                <a:spcPct val="0"/>
              </a:spcBef>
              <a:spcAft>
                <a:spcPct val="0"/>
              </a:spcAft>
            </a:pPr>
            <a:r>
              <a:rPr lang="en-US" altLang="en-US" sz="1600" b="1" dirty="0" smtClean="0">
                <a:latin typeface="Helvetica Neue"/>
              </a:rPr>
              <a:t>Parameters or Arguments</a:t>
            </a:r>
          </a:p>
          <a:p>
            <a:pPr lvl="0" eaLnBrk="0" fontAlgn="base" hangingPunct="0">
              <a:spcBef>
                <a:spcPct val="0"/>
              </a:spcBef>
              <a:spcAft>
                <a:spcPct val="0"/>
              </a:spcAft>
            </a:pPr>
            <a:r>
              <a:rPr lang="en-US" altLang="en-US" sz="1600" b="1" dirty="0" smtClean="0">
                <a:latin typeface="Helvetica Neue"/>
              </a:rPr>
              <a:t>range</a:t>
            </a:r>
          </a:p>
          <a:p>
            <a:pPr lvl="1" indent="-457200" eaLnBrk="0" fontAlgn="base" hangingPunct="0">
              <a:spcBef>
                <a:spcPct val="0"/>
              </a:spcBef>
              <a:spcAft>
                <a:spcPct val="0"/>
              </a:spcAft>
            </a:pPr>
            <a:r>
              <a:rPr lang="en-US" altLang="en-US" sz="1600" dirty="0" smtClean="0">
                <a:latin typeface="Helvetica Neue"/>
              </a:rPr>
              <a:t>The range of cells that you want to apply the </a:t>
            </a:r>
            <a:r>
              <a:rPr lang="en-US" altLang="en-US" sz="1600" i="1" dirty="0" smtClean="0">
                <a:latin typeface="Helvetica Neue"/>
              </a:rPr>
              <a:t>criteria</a:t>
            </a:r>
            <a:r>
              <a:rPr lang="en-US" altLang="en-US" sz="1600" dirty="0" smtClean="0">
                <a:latin typeface="Helvetica Neue"/>
              </a:rPr>
              <a:t> against.</a:t>
            </a:r>
          </a:p>
          <a:p>
            <a:pPr lvl="0" eaLnBrk="0" fontAlgn="base" hangingPunct="0">
              <a:spcBef>
                <a:spcPct val="0"/>
              </a:spcBef>
              <a:spcAft>
                <a:spcPct val="0"/>
              </a:spcAft>
            </a:pPr>
            <a:r>
              <a:rPr lang="en-US" altLang="en-US" sz="1600" b="1" dirty="0" smtClean="0">
                <a:latin typeface="Helvetica Neue"/>
              </a:rPr>
              <a:t>criteria</a:t>
            </a:r>
          </a:p>
          <a:p>
            <a:pPr lvl="1" indent="-457200" eaLnBrk="0" fontAlgn="base" hangingPunct="0">
              <a:spcBef>
                <a:spcPct val="0"/>
              </a:spcBef>
              <a:spcAft>
                <a:spcPct val="0"/>
              </a:spcAft>
            </a:pPr>
            <a:r>
              <a:rPr lang="en-US" altLang="en-US" sz="1600" dirty="0" smtClean="0">
                <a:latin typeface="Helvetica Neue"/>
              </a:rPr>
              <a:t>The criteria used to determine which cells to add.</a:t>
            </a:r>
          </a:p>
          <a:p>
            <a:pPr lvl="0" eaLnBrk="0" fontAlgn="base" hangingPunct="0">
              <a:spcBef>
                <a:spcPct val="0"/>
              </a:spcBef>
              <a:spcAft>
                <a:spcPct val="0"/>
              </a:spcAft>
            </a:pPr>
            <a:r>
              <a:rPr lang="en-US" altLang="en-US" sz="1600" b="1" dirty="0" err="1" smtClean="0">
                <a:latin typeface="Helvetica Neue"/>
              </a:rPr>
              <a:t>sum_range</a:t>
            </a:r>
            <a:endParaRPr lang="en-US" altLang="en-US" sz="1600" b="1" dirty="0" smtClean="0">
              <a:latin typeface="Helvetica Neue"/>
            </a:endParaRPr>
          </a:p>
          <a:p>
            <a:pPr lvl="1" indent="-457200" eaLnBrk="0" fontAlgn="base" hangingPunct="0">
              <a:spcBef>
                <a:spcPct val="0"/>
              </a:spcBef>
              <a:spcAft>
                <a:spcPct val="0"/>
              </a:spcAft>
            </a:pPr>
            <a:r>
              <a:rPr lang="en-US" altLang="en-US" sz="1600" dirty="0" smtClean="0">
                <a:latin typeface="Helvetica Neue"/>
              </a:rPr>
              <a:t>Optional. It is the range of cells to sum together. If this parameter is omitted, it uses </a:t>
            </a:r>
            <a:r>
              <a:rPr lang="en-US" altLang="en-US" sz="1600" i="1" dirty="0" smtClean="0">
                <a:latin typeface="Helvetica Neue"/>
              </a:rPr>
              <a:t>range</a:t>
            </a:r>
            <a:r>
              <a:rPr lang="en-US" altLang="en-US" sz="1600" dirty="0" smtClean="0">
                <a:latin typeface="Helvetica Neue"/>
              </a:rPr>
              <a:t> as the </a:t>
            </a:r>
            <a:r>
              <a:rPr lang="en-US" altLang="en-US" sz="1600" i="1" dirty="0" err="1" smtClean="0">
                <a:latin typeface="Helvetica Neue"/>
              </a:rPr>
              <a:t>sum_range</a:t>
            </a:r>
            <a:r>
              <a:rPr lang="en-US" altLang="en-US" sz="1600" dirty="0" smtClean="0">
                <a:latin typeface="Helvetica Neue"/>
              </a:rPr>
              <a:t>.</a:t>
            </a:r>
          </a:p>
          <a:p>
            <a:pPr lvl="0" eaLnBrk="0" fontAlgn="base" hangingPunct="0">
              <a:spcBef>
                <a:spcPct val="0"/>
              </a:spcBef>
              <a:spcAft>
                <a:spcPct val="0"/>
              </a:spcAft>
            </a:pPr>
            <a:endParaRPr lang="en-US" altLang="en-US" dirty="0">
              <a:latin typeface="Arial" panose="020B0604020202020204" pitchFamily="34" charset="0"/>
            </a:endParaRPr>
          </a:p>
          <a:p>
            <a:pPr lvl="0" algn="ctr" eaLnBrk="0" fontAlgn="base" hangingPunct="0">
              <a:spcBef>
                <a:spcPct val="0"/>
              </a:spcBef>
              <a:spcAft>
                <a:spcPct val="0"/>
              </a:spcAft>
            </a:pPr>
            <a:endParaRPr lang="en-US" altLang="en-US" sz="3200" dirty="0">
              <a:latin typeface="Arial" panose="020B0604020202020204" pitchFamily="34" charset="0"/>
            </a:endParaRPr>
          </a:p>
        </p:txBody>
      </p:sp>
    </p:spTree>
    <p:extLst>
      <p:ext uri="{BB962C8B-B14F-4D97-AF65-F5344CB8AC3E}">
        <p14:creationId xmlns:p14="http://schemas.microsoft.com/office/powerpoint/2010/main" val="24263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2" name="Rectangle 1"/>
          <p:cNvSpPr/>
          <p:nvPr/>
        </p:nvSpPr>
        <p:spPr>
          <a:xfrm>
            <a:off x="323528" y="1412776"/>
            <a:ext cx="8640960" cy="2523768"/>
          </a:xfrm>
          <a:prstGeom prst="rect">
            <a:avLst/>
          </a:prstGeom>
        </p:spPr>
        <p:txBody>
          <a:bodyPr wrap="square">
            <a:spAutoFit/>
          </a:bodyPr>
          <a:lstStyle/>
          <a:p>
            <a:r>
              <a:rPr lang="en-US" b="1" dirty="0"/>
              <a:t>ROUND</a:t>
            </a:r>
          </a:p>
          <a:p>
            <a:r>
              <a:rPr lang="en-US" dirty="0"/>
              <a:t>Rounds a number to a specified number of digits. Can also use ROUNDUP and ROUNDDOWN to specify the direction of rounding.</a:t>
            </a:r>
          </a:p>
          <a:p>
            <a:pPr lvl="0" eaLnBrk="0" fontAlgn="base" hangingPunct="0">
              <a:spcBef>
                <a:spcPct val="0"/>
              </a:spcBef>
              <a:spcAft>
                <a:spcPct val="0"/>
              </a:spcAft>
            </a:pPr>
            <a:endParaRPr lang="en-US" altLang="en-US" dirty="0" smtClean="0">
              <a:latin typeface="Arial" panose="020B0604020202020204" pitchFamily="34" charset="0"/>
            </a:endParaRPr>
          </a:p>
          <a:p>
            <a:pPr lvl="0" eaLnBrk="0" fontAlgn="base" hangingPunct="0">
              <a:spcBef>
                <a:spcPct val="0"/>
              </a:spcBef>
              <a:spcAft>
                <a:spcPct val="0"/>
              </a:spcAft>
            </a:pPr>
            <a:endParaRPr lang="en-US" altLang="en-US" dirty="0">
              <a:latin typeface="Arial" panose="020B0604020202020204" pitchFamily="34" charset="0"/>
            </a:endParaRPr>
          </a:p>
          <a:p>
            <a:pPr lvl="0" algn="ctr" eaLnBrk="0" fontAlgn="base" hangingPunct="0">
              <a:spcBef>
                <a:spcPct val="0"/>
              </a:spcBef>
              <a:spcAft>
                <a:spcPct val="0"/>
              </a:spcAft>
            </a:pPr>
            <a:r>
              <a:rPr lang="en-US" altLang="en-US" b="1" dirty="0" smtClean="0">
                <a:latin typeface="Arial" panose="020B0604020202020204" pitchFamily="34" charset="0"/>
              </a:rPr>
              <a:t>=ROUND(</a:t>
            </a:r>
            <a:r>
              <a:rPr lang="en-US" altLang="en-US" b="1" dirty="0" err="1" smtClean="0">
                <a:latin typeface="Arial" panose="020B0604020202020204" pitchFamily="34" charset="0"/>
              </a:rPr>
              <a:t>number;digits</a:t>
            </a:r>
            <a:r>
              <a:rPr lang="en-US" altLang="en-US" b="1" dirty="0" smtClean="0">
                <a:latin typeface="Arial" panose="020B0604020202020204" pitchFamily="34" charset="0"/>
              </a:rPr>
              <a:t>)</a:t>
            </a:r>
          </a:p>
          <a:p>
            <a:pPr lvl="0" eaLnBrk="0" fontAlgn="base" hangingPunct="0">
              <a:spcBef>
                <a:spcPct val="0"/>
              </a:spcBef>
              <a:spcAft>
                <a:spcPct val="0"/>
              </a:spcAft>
            </a:pPr>
            <a:endParaRPr lang="en-US" altLang="en-US" dirty="0">
              <a:latin typeface="Arial" panose="020B0604020202020204" pitchFamily="34" charset="0"/>
            </a:endParaRPr>
          </a:p>
          <a:p>
            <a:pPr lvl="0" algn="ctr" eaLnBrk="0" fontAlgn="base" hangingPunct="0">
              <a:spcBef>
                <a:spcPct val="0"/>
              </a:spcBef>
              <a:spcAft>
                <a:spcPct val="0"/>
              </a:spcAft>
            </a:pPr>
            <a:endParaRPr lang="en-US" altLang="en-US" sz="3200" dirty="0">
              <a:latin typeface="Arial" panose="020B0604020202020204" pitchFamily="34" charset="0"/>
            </a:endParaRPr>
          </a:p>
        </p:txBody>
      </p:sp>
      <p:sp>
        <p:nvSpPr>
          <p:cNvPr id="5" name="Rectangle 4"/>
          <p:cNvSpPr/>
          <p:nvPr/>
        </p:nvSpPr>
        <p:spPr>
          <a:xfrm>
            <a:off x="539552" y="3645024"/>
            <a:ext cx="4572000" cy="1569660"/>
          </a:xfrm>
          <a:prstGeom prst="rect">
            <a:avLst/>
          </a:prstGeom>
        </p:spPr>
        <p:txBody>
          <a:bodyPr>
            <a:spAutoFit/>
          </a:bodyPr>
          <a:lstStyle/>
          <a:p>
            <a:pPr lvl="0" eaLnBrk="0" fontAlgn="base" hangingPunct="0">
              <a:spcBef>
                <a:spcPct val="0"/>
              </a:spcBef>
              <a:spcAft>
                <a:spcPct val="0"/>
              </a:spcAft>
            </a:pPr>
            <a:r>
              <a:rPr lang="en-US" altLang="en-US" sz="1600" b="1" dirty="0">
                <a:latin typeface="Helvetica Neue"/>
              </a:rPr>
              <a:t>Parameters or Arguments</a:t>
            </a:r>
          </a:p>
          <a:p>
            <a:pPr lvl="0" eaLnBrk="0" fontAlgn="base" hangingPunct="0">
              <a:spcBef>
                <a:spcPct val="0"/>
              </a:spcBef>
              <a:spcAft>
                <a:spcPct val="0"/>
              </a:spcAft>
            </a:pPr>
            <a:r>
              <a:rPr lang="en-US" altLang="en-US" sz="1600" b="1" dirty="0">
                <a:latin typeface="Helvetica Neue"/>
              </a:rPr>
              <a:t>number</a:t>
            </a:r>
          </a:p>
          <a:p>
            <a:pPr lvl="1" indent="-457200" eaLnBrk="0" fontAlgn="base" hangingPunct="0">
              <a:spcBef>
                <a:spcPct val="0"/>
              </a:spcBef>
              <a:spcAft>
                <a:spcPct val="0"/>
              </a:spcAft>
            </a:pPr>
            <a:r>
              <a:rPr lang="en-US" altLang="en-US" sz="1600" dirty="0">
                <a:latin typeface="Helvetica Neue"/>
              </a:rPr>
              <a:t>The number to round.</a:t>
            </a:r>
          </a:p>
          <a:p>
            <a:pPr lvl="0" eaLnBrk="0" fontAlgn="base" hangingPunct="0">
              <a:spcBef>
                <a:spcPct val="0"/>
              </a:spcBef>
              <a:spcAft>
                <a:spcPct val="0"/>
              </a:spcAft>
            </a:pPr>
            <a:r>
              <a:rPr lang="en-US" altLang="en-US" sz="1600" b="1" dirty="0">
                <a:latin typeface="Helvetica Neue"/>
              </a:rPr>
              <a:t>digits</a:t>
            </a:r>
          </a:p>
          <a:p>
            <a:pPr lvl="1" indent="-457200" eaLnBrk="0" fontAlgn="base" hangingPunct="0">
              <a:spcBef>
                <a:spcPct val="0"/>
              </a:spcBef>
              <a:spcAft>
                <a:spcPct val="0"/>
              </a:spcAft>
            </a:pPr>
            <a:r>
              <a:rPr lang="en-US" altLang="en-US" sz="1600" dirty="0">
                <a:latin typeface="Helvetica Neue"/>
              </a:rPr>
              <a:t>The number of digits to round the number to.</a:t>
            </a:r>
          </a:p>
          <a:p>
            <a:pPr lvl="0" eaLnBrk="0" fontAlgn="base" hangingPunct="0">
              <a:spcBef>
                <a:spcPct val="0"/>
              </a:spcBef>
              <a:spcAft>
                <a:spcPct val="0"/>
              </a:spcAft>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621305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556792"/>
            <a:ext cx="7992888" cy="523220"/>
          </a:xfrm>
          <a:prstGeom prst="rect">
            <a:avLst/>
          </a:prstGeom>
          <a:noFill/>
        </p:spPr>
        <p:txBody>
          <a:bodyPr wrap="square" rtlCol="1">
            <a:spAutoFit/>
          </a:bodyPr>
          <a:lstStyle/>
          <a:p>
            <a:r>
              <a:rPr lang="en-US" sz="2800" dirty="0" smtClean="0">
                <a:cs typeface="(AH) Manal Black" pitchFamily="2" charset="-78"/>
              </a:rPr>
              <a:t>Next lecture: </a:t>
            </a:r>
            <a:r>
              <a:rPr lang="en-US" sz="2800" b="1" dirty="0" smtClean="0"/>
              <a:t>Formulas-III</a:t>
            </a:r>
            <a:endParaRPr lang="en-US" sz="2800" b="1" dirty="0">
              <a:latin typeface="Arial Black" pitchFamily="34" charset="0"/>
              <a:cs typeface="(AH) Manal Black" pitchFamily="2" charset="-78"/>
            </a:endParaRPr>
          </a:p>
        </p:txBody>
      </p:sp>
      <p:sp>
        <p:nvSpPr>
          <p:cNvPr id="6" name="TextBox 5"/>
          <p:cNvSpPr txBox="1"/>
          <p:nvPr/>
        </p:nvSpPr>
        <p:spPr>
          <a:xfrm>
            <a:off x="539552" y="5229200"/>
            <a:ext cx="5544616" cy="1015663"/>
          </a:xfrm>
          <a:prstGeom prst="rect">
            <a:avLst/>
          </a:prstGeom>
          <a:noFill/>
        </p:spPr>
        <p:txBody>
          <a:bodyPr wrap="square" rtlCol="1">
            <a:spAutoFit/>
          </a:bodyPr>
          <a:lstStyle/>
          <a:p>
            <a:r>
              <a:rPr lang="en-US" sz="6000" dirty="0" smtClean="0">
                <a:latin typeface="Hacen Extender X-Slant" pitchFamily="2" charset="-78"/>
                <a:cs typeface="Hacen Extender X-Slant" pitchFamily="2" charset="-78"/>
              </a:rPr>
              <a:t>Thank you very much</a:t>
            </a:r>
            <a:endParaRPr lang="ar-IQ" sz="6000" dirty="0" smtClean="0">
              <a:latin typeface="Hacen Extender X-Slant" pitchFamily="2" charset="-78"/>
              <a:cs typeface="Hacen Extender X-Slant" pitchFamily="2" charset="-78"/>
            </a:endParaRPr>
          </a:p>
        </p:txBody>
      </p:sp>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Next</a:t>
            </a:r>
            <a:endParaRPr lang="en-US" sz="2000" dirty="0">
              <a:latin typeface="Arial Black" pitchFamily="34" charset="0"/>
              <a:cs typeface="(AH) Manal Black" pitchFamily="2" charset="-78"/>
            </a:endParaRPr>
          </a:p>
        </p:txBody>
      </p:sp>
    </p:spTree>
    <p:extLst>
      <p:ext uri="{BB962C8B-B14F-4D97-AF65-F5344CB8AC3E}">
        <p14:creationId xmlns:p14="http://schemas.microsoft.com/office/powerpoint/2010/main" val="332548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pic>
        <p:nvPicPr>
          <p:cNvPr id="1026" name="Picture 2" descr="https://www.modano.com/files/images/resources/learning/microsoft_excel/excel_fundamentals/mod_excel_function_synta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76872"/>
            <a:ext cx="5086350" cy="15335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1223117"/>
            <a:ext cx="5874237" cy="1015663"/>
          </a:xfrm>
          <a:prstGeom prst="rect">
            <a:avLst/>
          </a:prstGeom>
          <a:noFill/>
        </p:spPr>
        <p:txBody>
          <a:bodyPr wrap="none" rtlCol="0">
            <a:spAutoFit/>
          </a:bodyPr>
          <a:lstStyle/>
          <a:p>
            <a:r>
              <a:rPr lang="en-US" sz="2400" b="1" dirty="0" smtClean="0"/>
              <a:t>Formula structure</a:t>
            </a:r>
          </a:p>
          <a:p>
            <a:r>
              <a:rPr lang="en-US" dirty="0">
                <a:solidFill>
                  <a:srgbClr val="333333"/>
                </a:solidFill>
                <a:latin typeface="neue-haas-grotesk-text"/>
              </a:rPr>
              <a:t>Generally, functions contain 4 parts after the equal sign:</a:t>
            </a:r>
          </a:p>
          <a:p>
            <a:endParaRPr lang="en-US" dirty="0"/>
          </a:p>
        </p:txBody>
      </p:sp>
      <p:sp>
        <p:nvSpPr>
          <p:cNvPr id="4" name="Rectangle 3"/>
          <p:cNvSpPr/>
          <p:nvPr/>
        </p:nvSpPr>
        <p:spPr>
          <a:xfrm>
            <a:off x="539552" y="4204800"/>
            <a:ext cx="6048672" cy="1531445"/>
          </a:xfrm>
          <a:prstGeom prst="rect">
            <a:avLst/>
          </a:prstGeom>
        </p:spPr>
        <p:txBody>
          <a:bodyPr wrap="square">
            <a:spAutoFit/>
          </a:bodyPr>
          <a:lstStyle/>
          <a:p>
            <a:pPr>
              <a:lnSpc>
                <a:spcPct val="150000"/>
              </a:lnSpc>
              <a:buFont typeface="+mj-lt"/>
              <a:buAutoNum type="arabicPeriod"/>
            </a:pPr>
            <a:r>
              <a:rPr lang="en-US" sz="1600" dirty="0" smtClean="0">
                <a:solidFill>
                  <a:srgbClr val="333333"/>
                </a:solidFill>
              </a:rPr>
              <a:t>Function </a:t>
            </a:r>
            <a:r>
              <a:rPr lang="en-US" sz="1600" dirty="0">
                <a:solidFill>
                  <a:srgbClr val="333333"/>
                </a:solidFill>
              </a:rPr>
              <a:t>name;</a:t>
            </a:r>
          </a:p>
          <a:p>
            <a:pPr>
              <a:lnSpc>
                <a:spcPct val="150000"/>
              </a:lnSpc>
              <a:buFont typeface="+mj-lt"/>
              <a:buAutoNum type="arabicPeriod"/>
            </a:pPr>
            <a:r>
              <a:rPr lang="en-US" sz="1600" dirty="0">
                <a:solidFill>
                  <a:srgbClr val="333333"/>
                </a:solidFill>
              </a:rPr>
              <a:t>Opening parenthesis;</a:t>
            </a:r>
          </a:p>
          <a:p>
            <a:pPr>
              <a:lnSpc>
                <a:spcPct val="150000"/>
              </a:lnSpc>
              <a:buFont typeface="+mj-lt"/>
              <a:buAutoNum type="arabicPeriod"/>
            </a:pPr>
            <a:r>
              <a:rPr lang="en-US" sz="1600" dirty="0">
                <a:solidFill>
                  <a:srgbClr val="333333"/>
                </a:solidFill>
              </a:rPr>
              <a:t>A series of arguments separated by commas; and</a:t>
            </a:r>
          </a:p>
          <a:p>
            <a:pPr>
              <a:lnSpc>
                <a:spcPct val="150000"/>
              </a:lnSpc>
              <a:buFont typeface="+mj-lt"/>
              <a:buAutoNum type="arabicPeriod"/>
            </a:pPr>
            <a:r>
              <a:rPr lang="en-US" sz="1600" dirty="0">
                <a:solidFill>
                  <a:srgbClr val="333333"/>
                </a:solidFill>
              </a:rPr>
              <a:t>Closing parenthesis.</a:t>
            </a:r>
            <a:endParaRPr lang="en-US" sz="1600" b="0" i="0" dirty="0">
              <a:solidFill>
                <a:srgbClr val="333333"/>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2" name="TextBox 1"/>
          <p:cNvSpPr txBox="1"/>
          <p:nvPr/>
        </p:nvSpPr>
        <p:spPr>
          <a:xfrm>
            <a:off x="323528" y="967437"/>
            <a:ext cx="2192652" cy="738664"/>
          </a:xfrm>
          <a:prstGeom prst="rect">
            <a:avLst/>
          </a:prstGeom>
          <a:noFill/>
        </p:spPr>
        <p:txBody>
          <a:bodyPr wrap="none" rtlCol="0">
            <a:spAutoFit/>
          </a:bodyPr>
          <a:lstStyle/>
          <a:p>
            <a:r>
              <a:rPr lang="en-US" sz="2400" b="1" dirty="0" smtClean="0"/>
              <a:t>Function library</a:t>
            </a:r>
          </a:p>
          <a:p>
            <a:endParaRPr lang="en-US" dirty="0"/>
          </a:p>
        </p:txBody>
      </p:sp>
      <p:pic>
        <p:nvPicPr>
          <p:cNvPr id="3" name="Picture 2"/>
          <p:cNvPicPr>
            <a:picLocks noChangeAspect="1"/>
          </p:cNvPicPr>
          <p:nvPr/>
        </p:nvPicPr>
        <p:blipFill rotWithShape="1">
          <a:blip r:embed="rId2"/>
          <a:srcRect t="2143" r="65750" b="83599"/>
          <a:stretch/>
        </p:blipFill>
        <p:spPr>
          <a:xfrm>
            <a:off x="2915816" y="1000777"/>
            <a:ext cx="4749056" cy="1112030"/>
          </a:xfrm>
          <a:prstGeom prst="rect">
            <a:avLst/>
          </a:prstGeom>
          <a:ln>
            <a:solidFill>
              <a:schemeClr val="tx1"/>
            </a:solidFill>
          </a:ln>
        </p:spPr>
      </p:pic>
      <p:pic>
        <p:nvPicPr>
          <p:cNvPr id="5" name="Picture 4"/>
          <p:cNvPicPr>
            <a:picLocks noChangeAspect="1"/>
          </p:cNvPicPr>
          <p:nvPr/>
        </p:nvPicPr>
        <p:blipFill rotWithShape="1">
          <a:blip r:embed="rId3"/>
          <a:srcRect l="9838" r="78350" b="22001"/>
          <a:stretch/>
        </p:blipFill>
        <p:spPr>
          <a:xfrm>
            <a:off x="611560" y="2112807"/>
            <a:ext cx="1175210" cy="4365104"/>
          </a:xfrm>
          <a:prstGeom prst="rect">
            <a:avLst/>
          </a:prstGeom>
          <a:ln>
            <a:solidFill>
              <a:schemeClr val="tx1"/>
            </a:solidFill>
          </a:ln>
        </p:spPr>
      </p:pic>
      <p:cxnSp>
        <p:nvCxnSpPr>
          <p:cNvPr id="12" name="Straight Connector 11"/>
          <p:cNvCxnSpPr/>
          <p:nvPr/>
        </p:nvCxnSpPr>
        <p:spPr>
          <a:xfrm>
            <a:off x="4572000" y="1844824"/>
            <a:ext cx="0" cy="10452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835696" y="2890062"/>
            <a:ext cx="2736304" cy="23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4"/>
          <a:srcRect l="13775" t="2401" r="76775" b="58400"/>
          <a:stretch/>
        </p:blipFill>
        <p:spPr>
          <a:xfrm>
            <a:off x="2593591" y="3296768"/>
            <a:ext cx="1220513" cy="2847864"/>
          </a:xfrm>
          <a:prstGeom prst="rect">
            <a:avLst/>
          </a:prstGeom>
          <a:ln>
            <a:solidFill>
              <a:schemeClr val="tx1"/>
            </a:solidFill>
          </a:ln>
        </p:spPr>
      </p:pic>
      <p:cxnSp>
        <p:nvCxnSpPr>
          <p:cNvPr id="23" name="Straight Connector 22"/>
          <p:cNvCxnSpPr/>
          <p:nvPr/>
        </p:nvCxnSpPr>
        <p:spPr>
          <a:xfrm>
            <a:off x="5004048" y="1844824"/>
            <a:ext cx="0"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814104" y="3501008"/>
            <a:ext cx="1189943"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rotWithShape="1">
          <a:blip r:embed="rId5"/>
          <a:srcRect l="16138" t="2401" r="73624" b="23400"/>
          <a:stretch/>
        </p:blipFill>
        <p:spPr>
          <a:xfrm>
            <a:off x="5610226" y="2204864"/>
            <a:ext cx="1091899" cy="4451588"/>
          </a:xfrm>
          <a:prstGeom prst="rect">
            <a:avLst/>
          </a:prstGeom>
          <a:ln>
            <a:solidFill>
              <a:schemeClr val="tx1"/>
            </a:solidFill>
          </a:ln>
        </p:spPr>
      </p:pic>
      <p:cxnSp>
        <p:nvCxnSpPr>
          <p:cNvPr id="29" name="Straight Connector 28"/>
          <p:cNvCxnSpPr/>
          <p:nvPr/>
        </p:nvCxnSpPr>
        <p:spPr>
          <a:xfrm>
            <a:off x="5364088" y="1772816"/>
            <a:ext cx="0" cy="10452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364088" y="2818054"/>
            <a:ext cx="246138" cy="4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4" name="Picture 1023"/>
          <p:cNvPicPr>
            <a:picLocks noChangeAspect="1"/>
          </p:cNvPicPr>
          <p:nvPr/>
        </p:nvPicPr>
        <p:blipFill rotWithShape="1">
          <a:blip r:embed="rId6"/>
          <a:srcRect l="18500" t="2401" r="69687" b="22001"/>
          <a:stretch/>
        </p:blipFill>
        <p:spPr>
          <a:xfrm>
            <a:off x="7637560" y="2256200"/>
            <a:ext cx="1080120" cy="3888432"/>
          </a:xfrm>
          <a:prstGeom prst="rect">
            <a:avLst/>
          </a:prstGeom>
          <a:ln>
            <a:solidFill>
              <a:schemeClr val="tx1"/>
            </a:solidFill>
          </a:ln>
        </p:spPr>
      </p:pic>
      <p:cxnSp>
        <p:nvCxnSpPr>
          <p:cNvPr id="34" name="Straight Connector 33"/>
          <p:cNvCxnSpPr/>
          <p:nvPr/>
        </p:nvCxnSpPr>
        <p:spPr>
          <a:xfrm>
            <a:off x="5796136" y="1706101"/>
            <a:ext cx="0" cy="58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815347" y="2295435"/>
            <a:ext cx="1698076" cy="10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276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2" name="TextBox 1"/>
          <p:cNvSpPr txBox="1"/>
          <p:nvPr/>
        </p:nvSpPr>
        <p:spPr>
          <a:xfrm>
            <a:off x="323528" y="967437"/>
            <a:ext cx="2192652" cy="738664"/>
          </a:xfrm>
          <a:prstGeom prst="rect">
            <a:avLst/>
          </a:prstGeom>
          <a:noFill/>
        </p:spPr>
        <p:txBody>
          <a:bodyPr wrap="none" rtlCol="0">
            <a:spAutoFit/>
          </a:bodyPr>
          <a:lstStyle/>
          <a:p>
            <a:r>
              <a:rPr lang="en-US" sz="2400" b="1" dirty="0" smtClean="0"/>
              <a:t>Function library</a:t>
            </a:r>
          </a:p>
          <a:p>
            <a:endParaRPr lang="en-US" dirty="0"/>
          </a:p>
        </p:txBody>
      </p:sp>
      <p:pic>
        <p:nvPicPr>
          <p:cNvPr id="3" name="Picture 2"/>
          <p:cNvPicPr>
            <a:picLocks noChangeAspect="1"/>
          </p:cNvPicPr>
          <p:nvPr/>
        </p:nvPicPr>
        <p:blipFill rotWithShape="1">
          <a:blip r:embed="rId2"/>
          <a:srcRect t="2143" r="65750" b="83599"/>
          <a:stretch/>
        </p:blipFill>
        <p:spPr>
          <a:xfrm>
            <a:off x="2915816" y="1000777"/>
            <a:ext cx="4749056" cy="1112030"/>
          </a:xfrm>
          <a:prstGeom prst="rect">
            <a:avLst/>
          </a:prstGeom>
          <a:ln>
            <a:solidFill>
              <a:schemeClr val="tx1"/>
            </a:solidFill>
          </a:ln>
        </p:spPr>
      </p:pic>
      <p:cxnSp>
        <p:nvCxnSpPr>
          <p:cNvPr id="12" name="Straight Connector 11"/>
          <p:cNvCxnSpPr/>
          <p:nvPr/>
        </p:nvCxnSpPr>
        <p:spPr>
          <a:xfrm>
            <a:off x="6228184" y="1844824"/>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763688" y="2284869"/>
            <a:ext cx="4464496" cy="23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srcRect l="21651" t="2401" r="68899" b="33200"/>
          <a:stretch/>
        </p:blipFill>
        <p:spPr>
          <a:xfrm>
            <a:off x="611560" y="1706100"/>
            <a:ext cx="1152128" cy="4416491"/>
          </a:xfrm>
          <a:prstGeom prst="rect">
            <a:avLst/>
          </a:prstGeom>
          <a:ln>
            <a:solidFill>
              <a:schemeClr val="tx1"/>
            </a:solidFill>
          </a:ln>
        </p:spPr>
      </p:pic>
      <p:pic>
        <p:nvPicPr>
          <p:cNvPr id="9" name="Picture 8"/>
          <p:cNvPicPr>
            <a:picLocks noChangeAspect="1"/>
          </p:cNvPicPr>
          <p:nvPr/>
        </p:nvPicPr>
        <p:blipFill rotWithShape="1">
          <a:blip r:embed="rId4"/>
          <a:srcRect l="25588" t="2401" r="63388" b="22000"/>
          <a:stretch/>
        </p:blipFill>
        <p:spPr>
          <a:xfrm>
            <a:off x="2059994" y="2459271"/>
            <a:ext cx="1008112" cy="3888432"/>
          </a:xfrm>
          <a:prstGeom prst="rect">
            <a:avLst/>
          </a:prstGeom>
          <a:ln>
            <a:solidFill>
              <a:schemeClr val="tx1"/>
            </a:solidFill>
          </a:ln>
        </p:spPr>
      </p:pic>
      <p:cxnSp>
        <p:nvCxnSpPr>
          <p:cNvPr id="21" name="Straight Connector 20"/>
          <p:cNvCxnSpPr/>
          <p:nvPr/>
        </p:nvCxnSpPr>
        <p:spPr>
          <a:xfrm>
            <a:off x="6732240" y="1796565"/>
            <a:ext cx="0" cy="9843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068106" y="2745236"/>
            <a:ext cx="3664133" cy="211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5"/>
          <a:srcRect l="28738" t="2401" r="62600" b="68200"/>
          <a:stretch/>
        </p:blipFill>
        <p:spPr>
          <a:xfrm>
            <a:off x="5004047" y="3232457"/>
            <a:ext cx="1728192" cy="3299276"/>
          </a:xfrm>
          <a:prstGeom prst="rect">
            <a:avLst/>
          </a:prstGeom>
        </p:spPr>
      </p:pic>
      <p:cxnSp>
        <p:nvCxnSpPr>
          <p:cNvPr id="26" name="Straight Connector 25"/>
          <p:cNvCxnSpPr/>
          <p:nvPr/>
        </p:nvCxnSpPr>
        <p:spPr>
          <a:xfrm>
            <a:off x="7236296" y="1866191"/>
            <a:ext cx="0" cy="1706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732239" y="3565785"/>
            <a:ext cx="504058" cy="31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050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2" name="TextBox 1"/>
          <p:cNvSpPr txBox="1"/>
          <p:nvPr/>
        </p:nvSpPr>
        <p:spPr>
          <a:xfrm>
            <a:off x="323528" y="967437"/>
            <a:ext cx="2610971" cy="738664"/>
          </a:xfrm>
          <a:prstGeom prst="rect">
            <a:avLst/>
          </a:prstGeom>
          <a:noFill/>
        </p:spPr>
        <p:txBody>
          <a:bodyPr wrap="none" rtlCol="0">
            <a:spAutoFit/>
          </a:bodyPr>
          <a:lstStyle/>
          <a:p>
            <a:r>
              <a:rPr lang="en-US" sz="2400" b="1" dirty="0"/>
              <a:t>Excel for Architects</a:t>
            </a:r>
          </a:p>
          <a:p>
            <a:endParaRPr lang="en-US" dirty="0"/>
          </a:p>
        </p:txBody>
      </p:sp>
      <p:sp>
        <p:nvSpPr>
          <p:cNvPr id="5" name="Rectangle 4"/>
          <p:cNvSpPr/>
          <p:nvPr/>
        </p:nvSpPr>
        <p:spPr>
          <a:xfrm>
            <a:off x="354562" y="1456221"/>
            <a:ext cx="2287806" cy="369332"/>
          </a:xfrm>
          <a:prstGeom prst="rect">
            <a:avLst/>
          </a:prstGeom>
        </p:spPr>
        <p:txBody>
          <a:bodyPr wrap="none">
            <a:spAutoFit/>
          </a:bodyPr>
          <a:lstStyle/>
          <a:p>
            <a:r>
              <a:rPr lang="en-US" b="1" dirty="0" smtClean="0">
                <a:solidFill>
                  <a:srgbClr val="222222"/>
                </a:solidFill>
                <a:latin typeface="Open Sans"/>
              </a:rPr>
              <a:t>1. Using </a:t>
            </a:r>
            <a:r>
              <a:rPr lang="en-US" b="1" dirty="0">
                <a:solidFill>
                  <a:srgbClr val="222222"/>
                </a:solidFill>
                <a:latin typeface="Open Sans"/>
              </a:rPr>
              <a:t>VLOOKUP</a:t>
            </a:r>
            <a:endParaRPr lang="en-US" b="1" i="0" dirty="0">
              <a:solidFill>
                <a:srgbClr val="222222"/>
              </a:solidFill>
              <a:effectLst/>
              <a:latin typeface="Open Sans"/>
            </a:endParaRPr>
          </a:p>
        </p:txBody>
      </p:sp>
      <p:sp>
        <p:nvSpPr>
          <p:cNvPr id="6" name="Rectangle 5"/>
          <p:cNvSpPr/>
          <p:nvPr/>
        </p:nvSpPr>
        <p:spPr>
          <a:xfrm>
            <a:off x="338436" y="1868352"/>
            <a:ext cx="8519844" cy="1077218"/>
          </a:xfrm>
          <a:prstGeom prst="rect">
            <a:avLst/>
          </a:prstGeom>
        </p:spPr>
        <p:txBody>
          <a:bodyPr wrap="square">
            <a:spAutoFit/>
          </a:bodyPr>
          <a:lstStyle/>
          <a:p>
            <a:pPr algn="just"/>
            <a:r>
              <a:rPr lang="en-US" sz="1600" dirty="0">
                <a:solidFill>
                  <a:srgbClr val="222222"/>
                </a:solidFill>
                <a:latin typeface="Open Sans"/>
              </a:rPr>
              <a:t>VLOOKUP is easily one of Excel’s most useful functions. VLOOKUP lets Excel function more like a database than just a spreadsheet. It lets you search for a value in another location such as another series of cells or another worksheet in the Excel file. If Excel finds that value, it displays other information associated with the value</a:t>
            </a:r>
            <a:endParaRPr lang="en-US" sz="1600" dirty="0"/>
          </a:p>
        </p:txBody>
      </p:sp>
      <p:sp>
        <p:nvSpPr>
          <p:cNvPr id="8" name="Rectangle 7"/>
          <p:cNvSpPr/>
          <p:nvPr/>
        </p:nvSpPr>
        <p:spPr>
          <a:xfrm>
            <a:off x="323528" y="3093927"/>
            <a:ext cx="8519844" cy="1569660"/>
          </a:xfrm>
          <a:prstGeom prst="rect">
            <a:avLst/>
          </a:prstGeom>
        </p:spPr>
        <p:txBody>
          <a:bodyPr wrap="square">
            <a:spAutoFit/>
          </a:bodyPr>
          <a:lstStyle/>
          <a:p>
            <a:r>
              <a:rPr lang="en-US" sz="1600" b="1" dirty="0">
                <a:solidFill>
                  <a:srgbClr val="222222"/>
                </a:solidFill>
                <a:latin typeface="Open Sans"/>
              </a:rPr>
              <a:t>Step 1 – Create a new worksheet</a:t>
            </a:r>
          </a:p>
          <a:p>
            <a:pPr algn="just"/>
            <a:r>
              <a:rPr lang="en-US" sz="1600" dirty="0">
                <a:solidFill>
                  <a:srgbClr val="222222"/>
                </a:solidFill>
                <a:latin typeface="Open Sans"/>
              </a:rPr>
              <a:t>Start by creating a new Excel file. By default, Excel creates a single workbook titled “Sheet1”. Clicking the “+” icon next to the sheet tab (located at the bottom of the screen) creates a new worksheet.</a:t>
            </a:r>
          </a:p>
          <a:p>
            <a:r>
              <a:rPr lang="en-US" sz="1600" dirty="0">
                <a:solidFill>
                  <a:srgbClr val="0274BE"/>
                </a:solidFill>
                <a:latin typeface="Open Sans"/>
                <a:hlinkClick r:id="rId2"/>
              </a:rPr>
              <a:t/>
            </a:r>
            <a:br>
              <a:rPr lang="en-US" sz="1600" dirty="0">
                <a:solidFill>
                  <a:srgbClr val="0274BE"/>
                </a:solidFill>
                <a:latin typeface="Open Sans"/>
                <a:hlinkClick r:id="rId2"/>
              </a:rPr>
            </a:br>
            <a:endParaRPr lang="en-US" sz="1600" dirty="0"/>
          </a:p>
        </p:txBody>
      </p:sp>
      <p:pic>
        <p:nvPicPr>
          <p:cNvPr id="2050" name="Picture 2" descr="Create new Excel workshe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368" y="4354743"/>
            <a:ext cx="3086100" cy="914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56368" y="5512804"/>
            <a:ext cx="8487004" cy="830997"/>
          </a:xfrm>
          <a:prstGeom prst="rect">
            <a:avLst/>
          </a:prstGeom>
        </p:spPr>
        <p:txBody>
          <a:bodyPr wrap="square">
            <a:spAutoFit/>
          </a:bodyPr>
          <a:lstStyle/>
          <a:p>
            <a:r>
              <a:rPr lang="en-US" sz="1600" b="1" dirty="0">
                <a:solidFill>
                  <a:srgbClr val="222222"/>
                </a:solidFill>
                <a:latin typeface="Open Sans"/>
              </a:rPr>
              <a:t>Step 2 – Rename worksheets</a:t>
            </a:r>
          </a:p>
          <a:p>
            <a:r>
              <a:rPr lang="en-US" sz="1600" dirty="0">
                <a:solidFill>
                  <a:srgbClr val="222222"/>
                </a:solidFill>
                <a:latin typeface="Open Sans"/>
              </a:rPr>
              <a:t>Rename “Sheet1” as “Door Schedule” and “Sheet2” as “Door Types”. These are the two worksheets we’ll work with for this example.</a:t>
            </a:r>
            <a:endParaRPr lang="en-US" sz="1600" b="0" i="0" dirty="0">
              <a:solidFill>
                <a:srgbClr val="222222"/>
              </a:solidFill>
              <a:effectLst/>
              <a:latin typeface="Open Sans"/>
            </a:endParaRPr>
          </a:p>
        </p:txBody>
      </p:sp>
    </p:spTree>
    <p:extLst>
      <p:ext uri="{BB962C8B-B14F-4D97-AF65-F5344CB8AC3E}">
        <p14:creationId xmlns:p14="http://schemas.microsoft.com/office/powerpoint/2010/main" val="104611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pic>
        <p:nvPicPr>
          <p:cNvPr id="5122" name="Picture 2" descr="https://archsmarter.com/wp-content/uploads/2014/04/New-shee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24744"/>
            <a:ext cx="4438650" cy="1962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23528" y="3212976"/>
            <a:ext cx="8712968" cy="830997"/>
          </a:xfrm>
          <a:prstGeom prst="rect">
            <a:avLst/>
          </a:prstGeom>
        </p:spPr>
        <p:txBody>
          <a:bodyPr wrap="square">
            <a:spAutoFit/>
          </a:bodyPr>
          <a:lstStyle/>
          <a:p>
            <a:r>
              <a:rPr lang="en-US" sz="1600" b="1" dirty="0">
                <a:solidFill>
                  <a:srgbClr val="222222"/>
                </a:solidFill>
                <a:latin typeface="Open Sans"/>
              </a:rPr>
              <a:t>Step 3 – Add doors</a:t>
            </a:r>
          </a:p>
          <a:p>
            <a:r>
              <a:rPr lang="en-US" sz="1600" dirty="0">
                <a:solidFill>
                  <a:srgbClr val="222222"/>
                </a:solidFill>
                <a:latin typeface="Open Sans"/>
              </a:rPr>
              <a:t>In the “Door Schedule” worksheet, create columns for “Door #”, “Door Type” </a:t>
            </a:r>
            <a:r>
              <a:rPr lang="en-US" sz="1600" dirty="0" smtClean="0">
                <a:solidFill>
                  <a:srgbClr val="222222"/>
                </a:solidFill>
                <a:latin typeface="Open Sans"/>
              </a:rPr>
              <a:t>and “Description</a:t>
            </a:r>
            <a:r>
              <a:rPr lang="en-US" sz="1600" dirty="0">
                <a:solidFill>
                  <a:srgbClr val="222222"/>
                </a:solidFill>
                <a:latin typeface="Open Sans"/>
              </a:rPr>
              <a:t>”. </a:t>
            </a:r>
            <a:r>
              <a:rPr lang="en-US" sz="1600" dirty="0" smtClean="0">
                <a:solidFill>
                  <a:srgbClr val="222222"/>
                </a:solidFill>
                <a:latin typeface="Open Sans"/>
              </a:rPr>
              <a:t> Add </a:t>
            </a:r>
            <a:r>
              <a:rPr lang="en-US" sz="1600" dirty="0">
                <a:solidFill>
                  <a:srgbClr val="222222"/>
                </a:solidFill>
                <a:latin typeface="Open Sans"/>
              </a:rPr>
              <a:t>the follow data to the worksheet:</a:t>
            </a:r>
            <a:endParaRPr lang="en-US" sz="1600" b="0" i="0" dirty="0">
              <a:solidFill>
                <a:srgbClr val="222222"/>
              </a:solidFill>
              <a:effectLst/>
              <a:latin typeface="Open Sans"/>
            </a:endParaRPr>
          </a:p>
        </p:txBody>
      </p:sp>
      <p:pic>
        <p:nvPicPr>
          <p:cNvPr id="5124" name="Picture 4" descr="Excel door schedule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699" y="4365104"/>
            <a:ext cx="4638675"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64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2" name="Rectangle 1"/>
          <p:cNvSpPr/>
          <p:nvPr/>
        </p:nvSpPr>
        <p:spPr>
          <a:xfrm>
            <a:off x="214282" y="1124744"/>
            <a:ext cx="8174142" cy="584775"/>
          </a:xfrm>
          <a:prstGeom prst="rect">
            <a:avLst/>
          </a:prstGeom>
        </p:spPr>
        <p:txBody>
          <a:bodyPr wrap="square">
            <a:spAutoFit/>
          </a:bodyPr>
          <a:lstStyle/>
          <a:p>
            <a:r>
              <a:rPr lang="en-US" sz="1600" b="1" dirty="0">
                <a:solidFill>
                  <a:srgbClr val="222222"/>
                </a:solidFill>
                <a:latin typeface="Open Sans"/>
              </a:rPr>
              <a:t>Step 4 – Add door types</a:t>
            </a:r>
          </a:p>
          <a:p>
            <a:r>
              <a:rPr lang="en-US" sz="1600" dirty="0">
                <a:solidFill>
                  <a:srgbClr val="222222"/>
                </a:solidFill>
                <a:latin typeface="Open Sans"/>
              </a:rPr>
              <a:t>Switch over to the “Door Types” worksheet and add the following data:</a:t>
            </a:r>
            <a:endParaRPr lang="en-US" sz="1600" b="0" i="0" dirty="0">
              <a:solidFill>
                <a:srgbClr val="222222"/>
              </a:solidFill>
              <a:effectLst/>
              <a:latin typeface="Open Sans"/>
            </a:endParaRPr>
          </a:p>
        </p:txBody>
      </p:sp>
      <p:pic>
        <p:nvPicPr>
          <p:cNvPr id="6146" name="Picture 2" descr="Excel door type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56" y="1810544"/>
            <a:ext cx="4124325" cy="15144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14282" y="3494604"/>
            <a:ext cx="4717758" cy="2308324"/>
          </a:xfrm>
          <a:prstGeom prst="rect">
            <a:avLst/>
          </a:prstGeom>
        </p:spPr>
        <p:txBody>
          <a:bodyPr wrap="square">
            <a:spAutoFit/>
          </a:bodyPr>
          <a:lstStyle/>
          <a:p>
            <a:pPr algn="just"/>
            <a:r>
              <a:rPr lang="en-US" sz="1600" b="1" dirty="0">
                <a:solidFill>
                  <a:srgbClr val="222222"/>
                </a:solidFill>
                <a:latin typeface="Open Sans"/>
              </a:rPr>
              <a:t>Step 5 – Create named range</a:t>
            </a:r>
          </a:p>
          <a:p>
            <a:pPr algn="just"/>
            <a:r>
              <a:rPr lang="en-US" sz="1600" dirty="0">
                <a:solidFill>
                  <a:srgbClr val="222222"/>
                </a:solidFill>
                <a:latin typeface="Open Sans"/>
              </a:rPr>
              <a:t>Named ranges make it easy to refer to specific cells in a worksheet. To create a named range for the door types, start by highlighting the door types (but not the column headers) in the worksheet. Right-click and select “Define name” from the menu. Enter “Doors” as the name. This will make it easier to refer to the door types in the VLOOKUP formula.</a:t>
            </a:r>
            <a:endParaRPr lang="en-US" sz="1600" b="0" i="0" dirty="0">
              <a:solidFill>
                <a:srgbClr val="222222"/>
              </a:solidFill>
              <a:effectLst/>
              <a:latin typeface="Open Sans"/>
            </a:endParaRPr>
          </a:p>
        </p:txBody>
      </p:sp>
      <p:pic>
        <p:nvPicPr>
          <p:cNvPr id="6148" name="Picture 4" descr="Define named range in Exc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567781"/>
            <a:ext cx="3408313" cy="400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021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3" name="Rectangle 2"/>
          <p:cNvSpPr/>
          <p:nvPr/>
        </p:nvSpPr>
        <p:spPr>
          <a:xfrm>
            <a:off x="214282" y="1052736"/>
            <a:ext cx="8643998" cy="830997"/>
          </a:xfrm>
          <a:prstGeom prst="rect">
            <a:avLst/>
          </a:prstGeom>
        </p:spPr>
        <p:txBody>
          <a:bodyPr wrap="square">
            <a:spAutoFit/>
          </a:bodyPr>
          <a:lstStyle/>
          <a:p>
            <a:r>
              <a:rPr lang="en-US" sz="1600" dirty="0">
                <a:solidFill>
                  <a:srgbClr val="222222"/>
                </a:solidFill>
                <a:latin typeface="Open Sans"/>
              </a:rPr>
              <a:t>If you add additional door types at a later date, you will need to adjust the named range. Go to Formulas &gt; Name Manager in the ribbon. Select the “Doors” name from the list and adjust the range in the “Refers to” section.</a:t>
            </a:r>
            <a:endParaRPr lang="en-US" sz="1600" dirty="0"/>
          </a:p>
        </p:txBody>
      </p:sp>
      <p:pic>
        <p:nvPicPr>
          <p:cNvPr id="7170" name="Picture 2" descr="Excel named range mana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04864"/>
            <a:ext cx="539115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977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3" name="Rectangle 2"/>
          <p:cNvSpPr/>
          <p:nvPr/>
        </p:nvSpPr>
        <p:spPr>
          <a:xfrm>
            <a:off x="214282" y="947157"/>
            <a:ext cx="8643998" cy="1384995"/>
          </a:xfrm>
          <a:prstGeom prst="rect">
            <a:avLst/>
          </a:prstGeom>
        </p:spPr>
        <p:txBody>
          <a:bodyPr wrap="square">
            <a:spAutoFit/>
          </a:bodyPr>
          <a:lstStyle/>
          <a:p>
            <a:pPr algn="just"/>
            <a:r>
              <a:rPr lang="en-US" sz="2000" b="1" dirty="0"/>
              <a:t>Step 6 – Insert function</a:t>
            </a:r>
          </a:p>
          <a:p>
            <a:pPr algn="just"/>
            <a:r>
              <a:rPr lang="en-US" sz="1600" dirty="0"/>
              <a:t>We want to get the door description based on the door type. To do this, we’ll need to insert a formula using the VLOOKUP function. Click back to the “Door Schedule” worksheet. In the “Description” column for the first door, click Formulas &gt; Insert Function from the ribbon. Type “VLOOKUP” in the search box, select it from the list and click the “OK” button.</a:t>
            </a:r>
          </a:p>
        </p:txBody>
      </p:sp>
      <p:pic>
        <p:nvPicPr>
          <p:cNvPr id="8194" name="Picture 2" descr="Insert function tool in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453010"/>
            <a:ext cx="41243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815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5431</TotalTime>
  <Words>824</Words>
  <Application>Microsoft Office PowerPoint</Application>
  <PresentationFormat>On-screen Show (4:3)</PresentationFormat>
  <Paragraphs>98</Paragraphs>
  <Slides>16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(AH) Manal Black</vt:lpstr>
      <vt:lpstr>AGA Granada غرناطة V2</vt:lpstr>
      <vt:lpstr>Arial</vt:lpstr>
      <vt:lpstr>Arial Black</vt:lpstr>
      <vt:lpstr>Calibri</vt:lpstr>
      <vt:lpstr>Cooper Black</vt:lpstr>
      <vt:lpstr>Hacen Extender X-Slant</vt:lpstr>
      <vt:lpstr>Helvetica Neue</vt:lpstr>
      <vt:lpstr>Menlo</vt:lpstr>
      <vt:lpstr>neue-haas-grotesk-text</vt:lpstr>
      <vt:lpstr>Open Sans</vt:lpstr>
      <vt:lpstr>Office Theme</vt:lpstr>
      <vt:lpstr>Microsoft Excel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AutoCad 2021</dc:title>
  <dc:creator>wameedh</dc:creator>
  <cp:lastModifiedBy>wameedh</cp:lastModifiedBy>
  <cp:revision>439</cp:revision>
  <dcterms:created xsi:type="dcterms:W3CDTF">2021-10-20T16:32:18Z</dcterms:created>
  <dcterms:modified xsi:type="dcterms:W3CDTF">2022-04-24T18:03:13Z</dcterms:modified>
</cp:coreProperties>
</file>